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4" r:id="rId4"/>
    <p:sldId id="267" r:id="rId5"/>
    <p:sldId id="258" r:id="rId6"/>
    <p:sldId id="259" r:id="rId7"/>
    <p:sldId id="260" r:id="rId8"/>
    <p:sldId id="261" r:id="rId9"/>
    <p:sldId id="269" r:id="rId10"/>
    <p:sldId id="265" r:id="rId11"/>
    <p:sldId id="266" r:id="rId12"/>
    <p:sldId id="268" r:id="rId13"/>
    <p:sldId id="262"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2" d="100"/>
          <a:sy n="62" d="100"/>
        </p:scale>
        <p:origin x="33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20218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158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1526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129345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435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587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141928"/>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Enhanced Value and Momentum Index</a:t>
            </a:r>
            <a:endParaRPr lang="en-US" sz="6036" dirty="0"/>
          </a:p>
        </p:txBody>
      </p:sp>
      <p:sp>
        <p:nvSpPr>
          <p:cNvPr id="6" name="Text 2"/>
          <p:cNvSpPr/>
          <p:nvPr/>
        </p:nvSpPr>
        <p:spPr>
          <a:xfrm>
            <a:off x="6319599" y="3692283"/>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unique investment strategy that aims to capitalize on the long-term outperformance of value and momentum investing in the Indian stock market. By leveraging the historical data on the Nifty 50, Midcap 150, and Smallcap 250 indices, this index seeks to deliver superior returns while managing risk through a dynamic asset allocation approach.</a:t>
            </a:r>
            <a:endParaRPr lang="en-US" sz="1750" dirty="0"/>
          </a:p>
        </p:txBody>
      </p:sp>
      <p:sp>
        <p:nvSpPr>
          <p:cNvPr id="7" name="Text 3"/>
          <p:cNvSpPr/>
          <p:nvPr/>
        </p:nvSpPr>
        <p:spPr>
          <a:xfrm>
            <a:off x="6319599" y="6732151"/>
            <a:ext cx="7477601" cy="355402"/>
          </a:xfrm>
          <a:prstGeom prst="rect">
            <a:avLst/>
          </a:prstGeom>
          <a:noFill/>
          <a:ln/>
        </p:spPr>
        <p:txBody>
          <a:bodyPr wrap="none" rtlCol="0" anchor="t"/>
          <a:lstStyle/>
          <a:p>
            <a:pPr marL="0" indent="0">
              <a:lnSpc>
                <a:spcPts val="2799"/>
              </a:lnSpc>
              <a:buNone/>
            </a:pPr>
            <a:r>
              <a:rPr lang="en-US" sz="1750" b="1" dirty="0">
                <a:solidFill>
                  <a:srgbClr val="F4E883"/>
                </a:solidFill>
                <a:latin typeface="Raleway" pitchFamily="34" charset="0"/>
                <a:ea typeface="Raleway" pitchFamily="34" charset="-122"/>
                <a:cs typeface="Raleway" pitchFamily="34" charset="-120"/>
              </a:rPr>
              <a:t>by team Alpha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24328" y="613187"/>
            <a:ext cx="13181743" cy="7243280"/>
          </a:xfrm>
          <a:prstGeom prst="rect">
            <a:avLst/>
          </a:prstGeom>
          <a:solidFill>
            <a:srgbClr val="1B1C1D"/>
          </a:solidFill>
          <a:ln/>
        </p:spPr>
      </p:sp>
      <p:sp>
        <p:nvSpPr>
          <p:cNvPr id="4" name="Text 1"/>
          <p:cNvSpPr/>
          <p:nvPr/>
        </p:nvSpPr>
        <p:spPr>
          <a:xfrm>
            <a:off x="1216060" y="108060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Jobs</a:t>
            </a:r>
            <a:endParaRPr lang="en-US" sz="4374" dirty="0"/>
          </a:p>
        </p:txBody>
      </p:sp>
      <p:sp>
        <p:nvSpPr>
          <p:cNvPr id="6" name="Text 2"/>
          <p:cNvSpPr/>
          <p:nvPr/>
        </p:nvSpPr>
        <p:spPr>
          <a:xfrm>
            <a:off x="1717580" y="5512951"/>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Daily job</a:t>
            </a:r>
            <a:endParaRPr lang="en-US" sz="2187" dirty="0"/>
          </a:p>
        </p:txBody>
      </p:sp>
      <p:sp>
        <p:nvSpPr>
          <p:cNvPr id="7" name="Text 3"/>
          <p:cNvSpPr/>
          <p:nvPr/>
        </p:nvSpPr>
        <p:spPr>
          <a:xfrm>
            <a:off x="2066475" y="6090078"/>
            <a:ext cx="10202237" cy="804104"/>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week for all the 3 indices. If today is the lowest point in the week for an index, open position allocating %age of capital for that index as calculated by the risk score analyzer</a:t>
            </a:r>
            <a:endParaRPr lang="en-US" sz="1750" dirty="0"/>
          </a:p>
        </p:txBody>
      </p:sp>
      <p:sp>
        <p:nvSpPr>
          <p:cNvPr id="9" name="Text 4"/>
          <p:cNvSpPr/>
          <p:nvPr/>
        </p:nvSpPr>
        <p:spPr>
          <a:xfrm>
            <a:off x="1717580" y="3401319"/>
            <a:ext cx="2777490"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score analyzer</a:t>
            </a:r>
            <a:endParaRPr lang="en-US" sz="2187" dirty="0"/>
          </a:p>
        </p:txBody>
      </p:sp>
      <p:sp>
        <p:nvSpPr>
          <p:cNvPr id="10" name="Text 5"/>
          <p:cNvSpPr/>
          <p:nvPr/>
        </p:nvSpPr>
        <p:spPr>
          <a:xfrm>
            <a:off x="2066475" y="3832775"/>
            <a:ext cx="10202237" cy="8041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function </a:t>
            </a:r>
            <a:r>
              <a:rPr lang="en-US" sz="1750" dirty="0" err="1">
                <a:solidFill>
                  <a:srgbClr val="CFCBBF"/>
                </a:solidFill>
                <a:latin typeface="Raleway" pitchFamily="34" charset="0"/>
                <a:ea typeface="Raleway" pitchFamily="34" charset="-122"/>
                <a:cs typeface="Raleway" pitchFamily="34" charset="-120"/>
              </a:rPr>
              <a:t>RiskScoreMixFunc</a:t>
            </a:r>
            <a:r>
              <a:rPr lang="en-US" sz="1750" dirty="0">
                <a:solidFill>
                  <a:srgbClr val="CFCBBF"/>
                </a:solidFill>
                <a:latin typeface="Raleway" pitchFamily="34" charset="0"/>
                <a:ea typeface="Raleway" pitchFamily="34" charset="-122"/>
                <a:cs typeface="Raleway" pitchFamily="34" charset="-120"/>
              </a:rPr>
              <a:t>(tot-risk-score) using standard deviation[=risk factor] of all the 5 indices returns ratio of N50, SML, Mid, Gold, Emergency Fund (Safest Debt/liquid fund) in mixture to achieve the given risk-score</a:t>
            </a:r>
            <a:endParaRPr lang="en-US" sz="1750" dirty="0"/>
          </a:p>
        </p:txBody>
      </p:sp>
      <p:sp>
        <p:nvSpPr>
          <p:cNvPr id="12" name="Text 6"/>
          <p:cNvSpPr/>
          <p:nvPr/>
        </p:nvSpPr>
        <p:spPr>
          <a:xfrm>
            <a:off x="1717580" y="191313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Monthly Job</a:t>
            </a:r>
            <a:endParaRPr lang="en-US" sz="2187" dirty="0"/>
          </a:p>
        </p:txBody>
      </p:sp>
      <p:sp>
        <p:nvSpPr>
          <p:cNvPr id="13" name="Text 7"/>
          <p:cNvSpPr/>
          <p:nvPr/>
        </p:nvSpPr>
        <p:spPr>
          <a:xfrm>
            <a:off x="2066475" y="2275440"/>
            <a:ext cx="10202237" cy="87929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Predict the Lowest and highest [i.e. point of entry and exit as per above logic] in forthcoming quarter for all the 3 indices</a:t>
            </a:r>
            <a:endParaRPr lang="en-US" sz="1750" dirty="0"/>
          </a:p>
        </p:txBody>
      </p:sp>
    </p:spTree>
    <p:extLst>
      <p:ext uri="{BB962C8B-B14F-4D97-AF65-F5344CB8AC3E}">
        <p14:creationId xmlns:p14="http://schemas.microsoft.com/office/powerpoint/2010/main" val="3738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52236" y="399294"/>
            <a:ext cx="13525928" cy="7431012"/>
          </a:xfrm>
          <a:prstGeom prst="rect">
            <a:avLst/>
          </a:prstGeom>
          <a:solidFill>
            <a:srgbClr val="1B1C1D"/>
          </a:solidFill>
          <a:ln/>
        </p:spPr>
      </p:sp>
      <p:sp>
        <p:nvSpPr>
          <p:cNvPr id="4" name="Text 1"/>
          <p:cNvSpPr/>
          <p:nvPr/>
        </p:nvSpPr>
        <p:spPr>
          <a:xfrm>
            <a:off x="1031125" y="552008"/>
            <a:ext cx="6802874" cy="398879"/>
          </a:xfrm>
          <a:prstGeom prst="rect">
            <a:avLst/>
          </a:prstGeom>
          <a:noFill/>
          <a:ln/>
        </p:spPr>
        <p:txBody>
          <a:bodyPr wrap="none" rtlCol="0" anchor="t"/>
          <a:lstStyle/>
          <a:p>
            <a:pPr marL="0" indent="0">
              <a:lnSpc>
                <a:spcPts val="5468"/>
              </a:lnSpc>
              <a:buNone/>
            </a:pPr>
            <a:r>
              <a:rPr lang="en-US" sz="3200" dirty="0">
                <a:solidFill>
                  <a:srgbClr val="AE8625"/>
                </a:solidFill>
                <a:latin typeface="Prata" pitchFamily="34" charset="0"/>
                <a:ea typeface="Prata" pitchFamily="34" charset="-122"/>
                <a:cs typeface="Prata" pitchFamily="34" charset="-120"/>
              </a:rPr>
              <a:t>Jobs continued ..</a:t>
            </a:r>
            <a:endParaRPr lang="en-US" sz="3200" dirty="0"/>
          </a:p>
        </p:txBody>
      </p:sp>
      <p:sp>
        <p:nvSpPr>
          <p:cNvPr id="14" name="Text 6">
            <a:extLst>
              <a:ext uri="{FF2B5EF4-FFF2-40B4-BE49-F238E27FC236}">
                <a16:creationId xmlns:a16="http://schemas.microsoft.com/office/drawing/2014/main" id="{F2E160F2-70FD-CC96-8B0F-F3B19E60FA0B}"/>
              </a:ext>
            </a:extLst>
          </p:cNvPr>
          <p:cNvSpPr/>
          <p:nvPr/>
        </p:nvSpPr>
        <p:spPr>
          <a:xfrm>
            <a:off x="4064079" y="1538995"/>
            <a:ext cx="3251121" cy="224142"/>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Capital movement job [Take action at real time pricing]</a:t>
            </a:r>
            <a:endParaRPr lang="en-US" sz="2187" dirty="0"/>
          </a:p>
        </p:txBody>
      </p:sp>
      <p:sp>
        <p:nvSpPr>
          <p:cNvPr id="15" name="Text 7">
            <a:extLst>
              <a:ext uri="{FF2B5EF4-FFF2-40B4-BE49-F238E27FC236}">
                <a16:creationId xmlns:a16="http://schemas.microsoft.com/office/drawing/2014/main" id="{101714B2-9D06-F63A-3260-3D870EBB6D44}"/>
              </a:ext>
            </a:extLst>
          </p:cNvPr>
          <p:cNvSpPr/>
          <p:nvPr/>
        </p:nvSpPr>
        <p:spPr>
          <a:xfrm>
            <a:off x="1044682" y="2575387"/>
            <a:ext cx="12541036" cy="49750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Enter(BUY): If today is the actual lowest point in the week for an index as predicted by job:1 and 2,  and market is in BUY zone, then buy the yet to be allocated %age of capital for that index as calculated by the risk score analyzer by selling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[Bear Market] : If that position is already achieved, while market is in buy zone, then follow a rule of buying the index: BUY of 10% GOLD + Emergency Fund price equivalent for every 2% fall of the index to tackle war or covid like exceptional situation as per the rule for selling of reserve to buy indices until 80% reserve is exhausted.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Exit(Sell): If today is the actual highest point in the quarter for an index as predicted by job:1 and 2 and the market is in SELL zone, SELL the index up to the yet to be allocated %age of capital for that index as calculated by the risk score analyzer by buying that amount of GOLD/Emergency Fund.</a:t>
            </a:r>
          </a:p>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			[Bull Market] : If that position is already achieved in SELL zone, then follow a rule of selling the index: sell the index of amount equivalent to 5% of should be allocated for reserve, for every 2% rise of the index 200% of the reserve accumulated.</a:t>
            </a:r>
            <a:endParaRPr lang="en-US" sz="1750" dirty="0"/>
          </a:p>
        </p:txBody>
      </p:sp>
    </p:spTree>
    <p:extLst>
      <p:ext uri="{BB962C8B-B14F-4D97-AF65-F5344CB8AC3E}">
        <p14:creationId xmlns:p14="http://schemas.microsoft.com/office/powerpoint/2010/main" val="1091301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602768" y="1410288"/>
            <a:ext cx="10989639" cy="531174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Progress..</a:t>
            </a:r>
            <a:endParaRPr lang="en-US" sz="4374" dirty="0"/>
          </a:p>
        </p:txBody>
      </p:sp>
      <p:sp>
        <p:nvSpPr>
          <p:cNvPr id="9" name="Text 5"/>
          <p:cNvSpPr/>
          <p:nvPr/>
        </p:nvSpPr>
        <p:spPr>
          <a:xfrm>
            <a:off x="2434975"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Done</a:t>
            </a:r>
            <a:endParaRPr lang="en-US" sz="2187" dirty="0"/>
          </a:p>
        </p:txBody>
      </p:sp>
      <p:sp>
        <p:nvSpPr>
          <p:cNvPr id="10" name="Text 6"/>
          <p:cNvSpPr/>
          <p:nvPr/>
        </p:nvSpPr>
        <p:spPr>
          <a:xfrm>
            <a:off x="2434975" y="3948162"/>
            <a:ext cx="482243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Prediction of</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nifty 50 price.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Mid cap 150 price. – 100% complete</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small cap 250 price. – 100% complete</a:t>
            </a:r>
          </a:p>
          <a:p>
            <a:pPr marL="0" indent="0">
              <a:lnSpc>
                <a:spcPts val="2799"/>
              </a:lnSpc>
              <a:buNone/>
            </a:pPr>
            <a:r>
              <a:rPr lang="en-US" sz="1750" dirty="0">
                <a:solidFill>
                  <a:srgbClr val="CFCBBF"/>
                </a:solidFill>
                <a:latin typeface="Raleway" pitchFamily="34" charset="0"/>
              </a:rPr>
              <a:t>Risk score analyzer – 80% complete</a:t>
            </a:r>
            <a:endParaRPr lang="en-US" sz="1750" dirty="0"/>
          </a:p>
        </p:txBody>
      </p:sp>
      <p:sp>
        <p:nvSpPr>
          <p:cNvPr id="13" name="Text 9"/>
          <p:cNvSpPr/>
          <p:nvPr/>
        </p:nvSpPr>
        <p:spPr>
          <a:xfrm>
            <a:off x="8201690" y="346774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rPr>
              <a:t>Todo</a:t>
            </a:r>
          </a:p>
        </p:txBody>
      </p:sp>
      <p:sp>
        <p:nvSpPr>
          <p:cNvPr id="14" name="Text 10"/>
          <p:cNvSpPr/>
          <p:nvPr/>
        </p:nvSpPr>
        <p:spPr>
          <a:xfrm>
            <a:off x="8201690" y="4066158"/>
            <a:ext cx="3253995"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rPr>
              <a:t>Risk score analyzer [20%]</a:t>
            </a:r>
            <a:endParaRPr lang="en-US" sz="1750" dirty="0">
              <a:solidFill>
                <a:srgbClr val="CFCBBF"/>
              </a:solidFill>
              <a:latin typeface="Raleway" pitchFamily="34" charset="0"/>
              <a:ea typeface="Raleway" pitchFamily="34" charset="-122"/>
              <a:cs typeface="Raleway" pitchFamily="34" charset="-120"/>
            </a:endParaRP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MMI Job</a:t>
            </a:r>
          </a:p>
          <a:p>
            <a:pPr marL="0" indent="0">
              <a:lnSpc>
                <a:spcPts val="2799"/>
              </a:lnSpc>
              <a:buNone/>
            </a:pPr>
            <a:r>
              <a:rPr lang="en-US" sz="1750" dirty="0">
                <a:solidFill>
                  <a:srgbClr val="CFCBBF"/>
                </a:solidFill>
                <a:latin typeface="Raleway" pitchFamily="34" charset="0"/>
              </a:rPr>
              <a:t>Core logic</a:t>
            </a:r>
          </a:p>
          <a:p>
            <a:pPr marL="0" indent="0">
              <a:lnSpc>
                <a:spcPts val="2799"/>
              </a:lnSpc>
              <a:buNone/>
            </a:pPr>
            <a:r>
              <a:rPr lang="en-US" sz="1750" dirty="0">
                <a:solidFill>
                  <a:srgbClr val="CFCBBF"/>
                </a:solidFill>
                <a:latin typeface="Raleway" pitchFamily="34" charset="0"/>
              </a:rPr>
              <a:t>workflow wrapper</a:t>
            </a:r>
            <a:endParaRPr lang="en-US" sz="1750" dirty="0"/>
          </a:p>
        </p:txBody>
      </p:sp>
    </p:spTree>
    <p:extLst>
      <p:ext uri="{BB962C8B-B14F-4D97-AF65-F5344CB8AC3E}">
        <p14:creationId xmlns:p14="http://schemas.microsoft.com/office/powerpoint/2010/main" val="400935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614482"/>
            <a:ext cx="705231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Advantages of the Strategy</a:t>
            </a:r>
            <a:endParaRPr lang="en-US" sz="4374" dirty="0"/>
          </a:p>
        </p:txBody>
      </p:sp>
      <p:pic>
        <p:nvPicPr>
          <p:cNvPr id="6" name="Image 2" descr="preencoded.png"/>
          <p:cNvPicPr>
            <a:picLocks noChangeAspect="1"/>
          </p:cNvPicPr>
          <p:nvPr/>
        </p:nvPicPr>
        <p:blipFill>
          <a:blip r:embed="rId5"/>
          <a:stretch>
            <a:fillRect/>
          </a:stretch>
        </p:blipFill>
        <p:spPr>
          <a:xfrm>
            <a:off x="4490799" y="1642110"/>
            <a:ext cx="1110972" cy="1990963"/>
          </a:xfrm>
          <a:prstGeom prst="rect">
            <a:avLst/>
          </a:prstGeom>
        </p:spPr>
      </p:pic>
      <p:sp>
        <p:nvSpPr>
          <p:cNvPr id="7" name="Text 2"/>
          <p:cNvSpPr/>
          <p:nvPr/>
        </p:nvSpPr>
        <p:spPr>
          <a:xfrm>
            <a:off x="5935028" y="186428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Outperformance</a:t>
            </a:r>
            <a:endParaRPr lang="en-US" sz="2187" dirty="0"/>
          </a:p>
        </p:txBody>
      </p:sp>
      <p:sp>
        <p:nvSpPr>
          <p:cNvPr id="8" name="Text 3"/>
          <p:cNvSpPr/>
          <p:nvPr/>
        </p:nvSpPr>
        <p:spPr>
          <a:xfrm>
            <a:off x="5935028" y="2344698"/>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aims to capitalize on the historical outperformance of value and momentum investing in the Indian stock market, potentially delivering superior returns compared to traditional index funds.</a:t>
            </a:r>
            <a:endParaRPr lang="en-US" sz="1750" dirty="0"/>
          </a:p>
        </p:txBody>
      </p:sp>
      <p:pic>
        <p:nvPicPr>
          <p:cNvPr id="9" name="Image 3" descr="preencoded.png"/>
          <p:cNvPicPr>
            <a:picLocks noChangeAspect="1"/>
          </p:cNvPicPr>
          <p:nvPr/>
        </p:nvPicPr>
        <p:blipFill>
          <a:blip r:embed="rId6"/>
          <a:stretch>
            <a:fillRect/>
          </a:stretch>
        </p:blipFill>
        <p:spPr>
          <a:xfrm>
            <a:off x="4490799" y="3633073"/>
            <a:ext cx="1110972" cy="1990963"/>
          </a:xfrm>
          <a:prstGeom prst="rect">
            <a:avLst/>
          </a:prstGeom>
        </p:spPr>
      </p:pic>
      <p:sp>
        <p:nvSpPr>
          <p:cNvPr id="10" name="Text 4"/>
          <p:cNvSpPr/>
          <p:nvPr/>
        </p:nvSpPr>
        <p:spPr>
          <a:xfrm>
            <a:off x="5935028" y="385524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Risk Management</a:t>
            </a:r>
            <a:endParaRPr lang="en-US" sz="2187" dirty="0"/>
          </a:p>
        </p:txBody>
      </p:sp>
      <p:sp>
        <p:nvSpPr>
          <p:cNvPr id="11" name="Text 5"/>
          <p:cNvSpPr/>
          <p:nvPr/>
        </p:nvSpPr>
        <p:spPr>
          <a:xfrm>
            <a:off x="5935028" y="4335661"/>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dynamic asset allocation and risk-based rebalancing approach help to manage the overall portfolio risk, providing a more stable investment experience for the investor.</a:t>
            </a:r>
            <a:endParaRPr lang="en-US" sz="1750" dirty="0"/>
          </a:p>
        </p:txBody>
      </p:sp>
      <p:pic>
        <p:nvPicPr>
          <p:cNvPr id="12" name="Image 4" descr="preencoded.png"/>
          <p:cNvPicPr>
            <a:picLocks noChangeAspect="1"/>
          </p:cNvPicPr>
          <p:nvPr/>
        </p:nvPicPr>
        <p:blipFill>
          <a:blip r:embed="rId7"/>
          <a:stretch>
            <a:fillRect/>
          </a:stretch>
        </p:blipFill>
        <p:spPr>
          <a:xfrm>
            <a:off x="4490799" y="5624036"/>
            <a:ext cx="1110972" cy="1990963"/>
          </a:xfrm>
          <a:prstGeom prst="rect">
            <a:avLst/>
          </a:prstGeom>
        </p:spPr>
      </p:pic>
      <p:sp>
        <p:nvSpPr>
          <p:cNvPr id="13" name="Text 6"/>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Diversification</a:t>
            </a:r>
            <a:endParaRPr lang="en-US" sz="2187" dirty="0"/>
          </a:p>
        </p:txBody>
      </p:sp>
      <p:sp>
        <p:nvSpPr>
          <p:cNvPr id="14" name="Text 7"/>
          <p:cNvSpPr/>
          <p:nvPr/>
        </p:nvSpPr>
        <p:spPr>
          <a:xfrm>
            <a:off x="5935028" y="6326624"/>
            <a:ext cx="7862173" cy="1066205"/>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inclusion of the Gold ETF and the Emergency Fund adds an additional layer of diversification to the portfolio, reducing the overall volatility and providing a buffer against market downturns.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101227"/>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2037993" y="5128855"/>
            <a:ext cx="10554414"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Enhanced Value and Momentum Index is a comprehensive investment strategy that aims to deliver superior returns by leveraging the power of value and momentum investing in the Indian stock market. Through a combination of data-driven forecasting, dynamic asset allocation, and disciplined risk management, this strategy seeks to provide investors with a unique and potentially rewarding investment opportunity.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97339" y="1312873"/>
            <a:ext cx="5835721" cy="4646351"/>
          </a:xfrm>
          <a:prstGeom prst="rect">
            <a:avLst/>
          </a:prstGeom>
          <a:solidFill>
            <a:srgbClr val="1B1C1D"/>
          </a:solidFill>
          <a:ln/>
        </p:spPr>
        <p:txBody>
          <a:bodyPr/>
          <a:lstStyle/>
          <a:p>
            <a:pPr algn="ctr"/>
            <a:endParaRPr lang="en-IN" dirty="0"/>
          </a:p>
        </p:txBody>
      </p:sp>
      <p:sp>
        <p:nvSpPr>
          <p:cNvPr id="4" name="Text 1"/>
          <p:cNvSpPr/>
          <p:nvPr/>
        </p:nvSpPr>
        <p:spPr>
          <a:xfrm>
            <a:off x="4537710" y="1874753"/>
            <a:ext cx="5554980" cy="694373"/>
          </a:xfrm>
          <a:prstGeom prst="rect">
            <a:avLst/>
          </a:prstGeom>
          <a:noFill/>
          <a:ln/>
        </p:spPr>
        <p:txBody>
          <a:bodyPr wrap="none" rtlCol="0" anchor="t"/>
          <a:lstStyle/>
          <a:p>
            <a:pPr marL="0" indent="0" algn="ctr">
              <a:lnSpc>
                <a:spcPts val="5468"/>
              </a:lnSpc>
              <a:buNone/>
            </a:pPr>
            <a:r>
              <a:rPr lang="en-US" sz="4374" dirty="0">
                <a:solidFill>
                  <a:srgbClr val="AE8625"/>
                </a:solidFill>
                <a:latin typeface="Prata" pitchFamily="34" charset="0"/>
                <a:ea typeface="Prata" pitchFamily="34" charset="-122"/>
              </a:rPr>
              <a:t>Team Alpha</a:t>
            </a:r>
            <a:endParaRPr lang="en-US" sz="4374" dirty="0"/>
          </a:p>
        </p:txBody>
      </p:sp>
      <p:sp>
        <p:nvSpPr>
          <p:cNvPr id="5" name="Text 2"/>
          <p:cNvSpPr/>
          <p:nvPr/>
        </p:nvSpPr>
        <p:spPr>
          <a:xfrm>
            <a:off x="5926455" y="3288863"/>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Dilip Kumar Mohapatro</a:t>
            </a:r>
            <a:endParaRPr lang="en-US" sz="2187" dirty="0"/>
          </a:p>
        </p:txBody>
      </p:sp>
      <p:sp>
        <p:nvSpPr>
          <p:cNvPr id="12" name="Text 2">
            <a:extLst>
              <a:ext uri="{FF2B5EF4-FFF2-40B4-BE49-F238E27FC236}">
                <a16:creationId xmlns:a16="http://schemas.microsoft.com/office/drawing/2014/main" id="{318E7799-0D31-30CC-8307-25CE13BF9658}"/>
              </a:ext>
            </a:extLst>
          </p:cNvPr>
          <p:cNvSpPr/>
          <p:nvPr/>
        </p:nvSpPr>
        <p:spPr>
          <a:xfrm>
            <a:off x="5926455" y="386360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Vivek Bhattacharya</a:t>
            </a:r>
            <a:endParaRPr lang="en-US" sz="2187" dirty="0"/>
          </a:p>
        </p:txBody>
      </p:sp>
      <p:sp>
        <p:nvSpPr>
          <p:cNvPr id="13" name="Text 2">
            <a:extLst>
              <a:ext uri="{FF2B5EF4-FFF2-40B4-BE49-F238E27FC236}">
                <a16:creationId xmlns:a16="http://schemas.microsoft.com/office/drawing/2014/main" id="{8F0D1467-6080-FD22-2402-E88AF0EBDE18}"/>
              </a:ext>
            </a:extLst>
          </p:cNvPr>
          <p:cNvSpPr/>
          <p:nvPr/>
        </p:nvSpPr>
        <p:spPr>
          <a:xfrm>
            <a:off x="5926455" y="4433454"/>
            <a:ext cx="2777490" cy="347186"/>
          </a:xfrm>
          <a:prstGeom prst="rect">
            <a:avLst/>
          </a:prstGeom>
          <a:noFill/>
          <a:ln/>
        </p:spPr>
        <p:txBody>
          <a:bodyPr wrap="none" rtlCol="0" anchor="t"/>
          <a:lstStyle/>
          <a:p>
            <a:pPr marL="0" indent="0" algn="ctr">
              <a:lnSpc>
                <a:spcPts val="2734"/>
              </a:lnSpc>
              <a:buNone/>
            </a:pPr>
            <a:r>
              <a:rPr lang="en-US" sz="2187" dirty="0">
                <a:solidFill>
                  <a:srgbClr val="AE8625"/>
                </a:solidFill>
                <a:latin typeface="Prata" pitchFamily="34" charset="0"/>
                <a:ea typeface="Prata" pitchFamily="34" charset="-122"/>
                <a:cs typeface="Prata" pitchFamily="34" charset="-120"/>
              </a:rPr>
              <a:t>Sheetal Varshney</a:t>
            </a:r>
            <a:endParaRPr lang="en-US" sz="2187" dirty="0"/>
          </a:p>
        </p:txBody>
      </p:sp>
      <p:cxnSp>
        <p:nvCxnSpPr>
          <p:cNvPr id="16" name="Straight Connector 15">
            <a:extLst>
              <a:ext uri="{FF2B5EF4-FFF2-40B4-BE49-F238E27FC236}">
                <a16:creationId xmlns:a16="http://schemas.microsoft.com/office/drawing/2014/main" id="{1754FA56-7912-9425-2BA7-321108EABF84}"/>
              </a:ext>
            </a:extLst>
          </p:cNvPr>
          <p:cNvCxnSpPr/>
          <p:nvPr/>
        </p:nvCxnSpPr>
        <p:spPr>
          <a:xfrm>
            <a:off x="5784351" y="2763748"/>
            <a:ext cx="30206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4935" y="1164446"/>
            <a:ext cx="12035483" cy="6428156"/>
          </a:xfrm>
          <a:prstGeom prst="rect">
            <a:avLst/>
          </a:prstGeom>
          <a:solidFill>
            <a:srgbClr val="1B1C1D"/>
          </a:solidFill>
          <a:ln/>
        </p:spPr>
        <p:txBody>
          <a:bodyPr/>
          <a:lstStyle/>
          <a:p>
            <a:endParaRPr lang="en-IN" dirty="0"/>
          </a:p>
        </p:txBody>
      </p:sp>
      <p:sp>
        <p:nvSpPr>
          <p:cNvPr id="4" name="Text 1"/>
          <p:cNvSpPr/>
          <p:nvPr/>
        </p:nvSpPr>
        <p:spPr>
          <a:xfrm>
            <a:off x="1760220" y="172592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Why index investment?</a:t>
            </a:r>
            <a:endParaRPr lang="en-US" sz="4374" dirty="0"/>
          </a:p>
        </p:txBody>
      </p:sp>
      <p:sp>
        <p:nvSpPr>
          <p:cNvPr id="6" name="Text 3"/>
          <p:cNvSpPr/>
          <p:nvPr/>
        </p:nvSpPr>
        <p:spPr>
          <a:xfrm>
            <a:off x="3435277" y="2915944"/>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Cash is loosing its value over time, due to inflation</a:t>
            </a:r>
            <a:endParaRPr lang="en-US" sz="1750" dirty="0"/>
          </a:p>
        </p:txBody>
      </p:sp>
      <p:sp>
        <p:nvSpPr>
          <p:cNvPr id="11" name="Text 3">
            <a:extLst>
              <a:ext uri="{FF2B5EF4-FFF2-40B4-BE49-F238E27FC236}">
                <a16:creationId xmlns:a16="http://schemas.microsoft.com/office/drawing/2014/main" id="{7E30555A-B037-A9C2-245F-C1E9A7A0E997}"/>
              </a:ext>
            </a:extLst>
          </p:cNvPr>
          <p:cNvSpPr/>
          <p:nvPr/>
        </p:nvSpPr>
        <p:spPr>
          <a:xfrm>
            <a:off x="3435276" y="3452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Due to cyclical nature of business and questionable long term probability of sustainability of growth of a kind of business led us to invest in bucket of top-N companies i.e. indexes in stead of choosing single/few focused companies for long term investment.</a:t>
            </a:r>
            <a:endParaRPr lang="en-US" sz="1750" dirty="0"/>
          </a:p>
        </p:txBody>
      </p:sp>
      <p:sp>
        <p:nvSpPr>
          <p:cNvPr id="12" name="Text 3">
            <a:extLst>
              <a:ext uri="{FF2B5EF4-FFF2-40B4-BE49-F238E27FC236}">
                <a16:creationId xmlns:a16="http://schemas.microsoft.com/office/drawing/2014/main" id="{DB58898A-F7DF-C6D8-A54C-0A5FE22BC892}"/>
              </a:ext>
            </a:extLst>
          </p:cNvPr>
          <p:cNvSpPr/>
          <p:nvPr/>
        </p:nvSpPr>
        <p:spPr>
          <a:xfrm>
            <a:off x="2746910" y="5162517"/>
            <a:ext cx="7609441" cy="495076"/>
          </a:xfrm>
          <a:prstGeom prst="rect">
            <a:avLst/>
          </a:prstGeom>
          <a:noFill/>
          <a:ln/>
        </p:spPr>
        <p:txBody>
          <a:bodyPr wrap="square" rtlCol="0" anchor="t"/>
          <a:lstStyle/>
          <a:p>
            <a:pPr marL="0" indent="0">
              <a:lnSpc>
                <a:spcPts val="2799"/>
              </a:lnSpc>
              <a:buNone/>
            </a:pPr>
            <a:endParaRPr lang="en-US" sz="1750" dirty="0"/>
          </a:p>
        </p:txBody>
      </p:sp>
      <p:sp>
        <p:nvSpPr>
          <p:cNvPr id="14" name="Text 3">
            <a:extLst>
              <a:ext uri="{FF2B5EF4-FFF2-40B4-BE49-F238E27FC236}">
                <a16:creationId xmlns:a16="http://schemas.microsoft.com/office/drawing/2014/main" id="{4ACFECB0-AA85-55B2-237D-36EAD046062D}"/>
              </a:ext>
            </a:extLst>
          </p:cNvPr>
          <p:cNvSpPr/>
          <p:nvPr/>
        </p:nvSpPr>
        <p:spPr>
          <a:xfrm>
            <a:off x="3435277" y="5167901"/>
            <a:ext cx="7609441" cy="49507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 per Warren Buffett’s value investing principle, not only buy index when cheaper but also capture the momentum by buying fastest growing indices to profit from bull run and also hedge the portfolio by investing in gold and money market during worst fall of market to protect the capital.</a:t>
            </a:r>
            <a:endParaRPr lang="en-US" sz="1750" dirty="0"/>
          </a:p>
        </p:txBody>
      </p:sp>
    </p:spTree>
    <p:extLst>
      <p:ext uri="{BB962C8B-B14F-4D97-AF65-F5344CB8AC3E}">
        <p14:creationId xmlns:p14="http://schemas.microsoft.com/office/powerpoint/2010/main" val="16314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97458" y="1606378"/>
            <a:ext cx="12035483" cy="5387546"/>
          </a:xfrm>
          <a:prstGeom prst="rect">
            <a:avLst/>
          </a:prstGeom>
          <a:solidFill>
            <a:srgbClr val="1B1C1D"/>
          </a:solidFill>
          <a:ln/>
        </p:spPr>
      </p:sp>
      <p:sp>
        <p:nvSpPr>
          <p:cNvPr id="4" name="Text 1"/>
          <p:cNvSpPr/>
          <p:nvPr/>
        </p:nvSpPr>
        <p:spPr>
          <a:xfrm>
            <a:off x="2037993" y="203906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Indices Considered</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Nifty 50</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Nifty 50 index, representing the 50 largest and most liquid Indian companies, has historically delivered a CAGR of around 12% over the last 30 years.</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Midcap 150</a:t>
            </a:r>
            <a:endParaRPr lang="en-US" sz="2187" dirty="0"/>
          </a:p>
        </p:txBody>
      </p:sp>
      <p:sp>
        <p:nvSpPr>
          <p:cNvPr id="8" name="Text 5"/>
          <p:cNvSpPr/>
          <p:nvPr/>
        </p:nvSpPr>
        <p:spPr>
          <a:xfrm>
            <a:off x="574393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Midcap 150 index, comprising the next 150 largest companies after the Nifty 50, has generated a CAGR of approximately 20% over the same period.</a:t>
            </a:r>
            <a:endParaRPr lang="en-US" sz="1750" dirty="0"/>
          </a:p>
        </p:txBody>
      </p:sp>
      <p:sp>
        <p:nvSpPr>
          <p:cNvPr id="9" name="Text 6"/>
          <p:cNvSpPr/>
          <p:nvPr/>
        </p:nvSpPr>
        <p:spPr>
          <a:xfrm>
            <a:off x="9449872" y="328886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Smallcap 250</a:t>
            </a:r>
            <a:endParaRPr lang="en-US" sz="2187" dirty="0"/>
          </a:p>
        </p:txBody>
      </p:sp>
      <p:sp>
        <p:nvSpPr>
          <p:cNvPr id="10" name="Text 7"/>
          <p:cNvSpPr/>
          <p:nvPr/>
        </p:nvSpPr>
        <p:spPr>
          <a:xfrm>
            <a:off x="9449872" y="3858220"/>
            <a:ext cx="3156347"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Smallcap 250 index, which tracks the 250 smallest companies in the market, has delivered an impressive CAGR of around 27% over the last 30 years.</a:t>
            </a:r>
            <a:endParaRPr lang="en-US" sz="1750" dirty="0"/>
          </a:p>
        </p:txBody>
      </p:sp>
    </p:spTree>
    <p:extLst>
      <p:ext uri="{BB962C8B-B14F-4D97-AF65-F5344CB8AC3E}">
        <p14:creationId xmlns:p14="http://schemas.microsoft.com/office/powerpoint/2010/main" val="159932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24317"/>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036338"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Investment Approach</a:t>
            </a:r>
            <a:endParaRPr lang="en-US" sz="3062" dirty="0"/>
          </a:p>
        </p:txBody>
      </p:sp>
      <p:sp>
        <p:nvSpPr>
          <p:cNvPr id="6" name="Shape 2"/>
          <p:cNvSpPr/>
          <p:nvPr/>
        </p:nvSpPr>
        <p:spPr>
          <a:xfrm>
            <a:off x="3621167" y="5868233"/>
            <a:ext cx="7388066" cy="19407"/>
          </a:xfrm>
          <a:prstGeom prst="rect">
            <a:avLst/>
          </a:prstGeom>
          <a:solidFill>
            <a:srgbClr val="D2AC47"/>
          </a:solidFill>
          <a:ln/>
        </p:spPr>
      </p:sp>
      <p:sp>
        <p:nvSpPr>
          <p:cNvPr id="7" name="Shape 3"/>
          <p:cNvSpPr/>
          <p:nvPr/>
        </p:nvSpPr>
        <p:spPr>
          <a:xfrm>
            <a:off x="5419546" y="5323939"/>
            <a:ext cx="19407" cy="544354"/>
          </a:xfrm>
          <a:prstGeom prst="rect">
            <a:avLst/>
          </a:prstGeom>
          <a:solidFill>
            <a:srgbClr val="D2AC47"/>
          </a:solidFill>
          <a:ln/>
        </p:spPr>
      </p:sp>
      <p:sp>
        <p:nvSpPr>
          <p:cNvPr id="8" name="Shape 4"/>
          <p:cNvSpPr/>
          <p:nvPr/>
        </p:nvSpPr>
        <p:spPr>
          <a:xfrm>
            <a:off x="5254347" y="5693271"/>
            <a:ext cx="349925" cy="349925"/>
          </a:xfrm>
          <a:prstGeom prst="roundRect">
            <a:avLst>
              <a:gd name="adj" fmla="val 13335"/>
            </a:avLst>
          </a:prstGeom>
          <a:solidFill>
            <a:srgbClr val="2D3033"/>
          </a:solidFill>
          <a:ln/>
        </p:spPr>
      </p:sp>
      <p:sp>
        <p:nvSpPr>
          <p:cNvPr id="9" name="Text 5"/>
          <p:cNvSpPr/>
          <p:nvPr/>
        </p:nvSpPr>
        <p:spPr>
          <a:xfrm>
            <a:off x="5389007" y="5722322"/>
            <a:ext cx="80486"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1</a:t>
            </a:r>
            <a:endParaRPr lang="en-US" sz="1837" dirty="0"/>
          </a:p>
        </p:txBody>
      </p:sp>
      <p:sp>
        <p:nvSpPr>
          <p:cNvPr id="10" name="Text 6"/>
          <p:cNvSpPr/>
          <p:nvPr/>
        </p:nvSpPr>
        <p:spPr>
          <a:xfrm>
            <a:off x="4457224" y="3091101"/>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Value</a:t>
            </a:r>
            <a:endParaRPr lang="en-US" sz="1531" dirty="0"/>
          </a:p>
        </p:txBody>
      </p:sp>
      <p:sp>
        <p:nvSpPr>
          <p:cNvPr id="11" name="Text 7"/>
          <p:cNvSpPr/>
          <p:nvPr/>
        </p:nvSpPr>
        <p:spPr>
          <a:xfrm>
            <a:off x="3776662" y="3427333"/>
            <a:ext cx="3305294" cy="1741051"/>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focuses on entering the market at low points, when the indices are in the "oversold" zone and the market sentiment is dominated by fear or extreme fear. This "value" approach aims to capitalize on the potential for significant upside as the market rebounds.</a:t>
            </a:r>
            <a:endParaRPr lang="en-US" sz="1225" dirty="0"/>
          </a:p>
        </p:txBody>
      </p:sp>
      <p:sp>
        <p:nvSpPr>
          <p:cNvPr id="12" name="Shape 8"/>
          <p:cNvSpPr/>
          <p:nvPr/>
        </p:nvSpPr>
        <p:spPr>
          <a:xfrm>
            <a:off x="7305377" y="5868174"/>
            <a:ext cx="19407" cy="544354"/>
          </a:xfrm>
          <a:prstGeom prst="rect">
            <a:avLst/>
          </a:prstGeom>
          <a:solidFill>
            <a:srgbClr val="D2AC47"/>
          </a:solidFill>
          <a:ln/>
        </p:spPr>
      </p:sp>
      <p:sp>
        <p:nvSpPr>
          <p:cNvPr id="13" name="Shape 9"/>
          <p:cNvSpPr/>
          <p:nvPr/>
        </p:nvSpPr>
        <p:spPr>
          <a:xfrm>
            <a:off x="7140178" y="5693271"/>
            <a:ext cx="349925" cy="349925"/>
          </a:xfrm>
          <a:prstGeom prst="roundRect">
            <a:avLst>
              <a:gd name="adj" fmla="val 13335"/>
            </a:avLst>
          </a:prstGeom>
          <a:solidFill>
            <a:srgbClr val="2D3033"/>
          </a:solidFill>
          <a:ln/>
        </p:spPr>
      </p:sp>
      <p:sp>
        <p:nvSpPr>
          <p:cNvPr id="14" name="Text 10"/>
          <p:cNvSpPr/>
          <p:nvPr/>
        </p:nvSpPr>
        <p:spPr>
          <a:xfrm>
            <a:off x="7243643" y="5722322"/>
            <a:ext cx="142994"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2</a:t>
            </a:r>
            <a:endParaRPr lang="en-US" sz="1837" dirty="0"/>
          </a:p>
        </p:txBody>
      </p:sp>
      <p:sp>
        <p:nvSpPr>
          <p:cNvPr id="15" name="Text 11"/>
          <p:cNvSpPr/>
          <p:nvPr/>
        </p:nvSpPr>
        <p:spPr>
          <a:xfrm>
            <a:off x="6343055" y="6568083"/>
            <a:ext cx="1944172"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Momentum</a:t>
            </a:r>
            <a:endParaRPr lang="en-US" sz="1531" dirty="0"/>
          </a:p>
        </p:txBody>
      </p:sp>
      <p:sp>
        <p:nvSpPr>
          <p:cNvPr id="16" name="Text 12"/>
          <p:cNvSpPr/>
          <p:nvPr/>
        </p:nvSpPr>
        <p:spPr>
          <a:xfrm>
            <a:off x="5662493" y="690431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strategy also seeks to invest in the relatively faster-moving indices, such as the Midcap 150 and Smallcap 250, to capture the momentum-driven gains. This approach complements the value-based entry points to create a well-rounded investment strategy.</a:t>
            </a:r>
            <a:endParaRPr lang="en-US" sz="1225" dirty="0"/>
          </a:p>
        </p:txBody>
      </p:sp>
      <p:sp>
        <p:nvSpPr>
          <p:cNvPr id="17" name="Shape 13"/>
          <p:cNvSpPr/>
          <p:nvPr/>
        </p:nvSpPr>
        <p:spPr>
          <a:xfrm>
            <a:off x="9191327" y="5323939"/>
            <a:ext cx="19407" cy="544354"/>
          </a:xfrm>
          <a:prstGeom prst="rect">
            <a:avLst/>
          </a:prstGeom>
          <a:solidFill>
            <a:srgbClr val="D2AC47"/>
          </a:solidFill>
          <a:ln/>
        </p:spPr>
      </p:sp>
      <p:sp>
        <p:nvSpPr>
          <p:cNvPr id="18" name="Shape 14"/>
          <p:cNvSpPr/>
          <p:nvPr/>
        </p:nvSpPr>
        <p:spPr>
          <a:xfrm>
            <a:off x="9026128" y="5693271"/>
            <a:ext cx="349925" cy="349925"/>
          </a:xfrm>
          <a:prstGeom prst="roundRect">
            <a:avLst>
              <a:gd name="adj" fmla="val 13335"/>
            </a:avLst>
          </a:prstGeom>
          <a:solidFill>
            <a:srgbClr val="2D3033"/>
          </a:solidFill>
          <a:ln/>
        </p:spPr>
      </p:sp>
      <p:sp>
        <p:nvSpPr>
          <p:cNvPr id="19" name="Text 15"/>
          <p:cNvSpPr/>
          <p:nvPr/>
        </p:nvSpPr>
        <p:spPr>
          <a:xfrm>
            <a:off x="9128760" y="5722322"/>
            <a:ext cx="144661" cy="291703"/>
          </a:xfrm>
          <a:prstGeom prst="rect">
            <a:avLst/>
          </a:prstGeom>
          <a:noFill/>
          <a:ln/>
        </p:spPr>
        <p:txBody>
          <a:bodyPr wrap="none" rtlCol="0" anchor="t"/>
          <a:lstStyle/>
          <a:p>
            <a:pPr marL="0" indent="0" algn="ctr">
              <a:lnSpc>
                <a:spcPts val="2296"/>
              </a:lnSpc>
              <a:buNone/>
            </a:pPr>
            <a:r>
              <a:rPr lang="en-US" sz="1837" dirty="0">
                <a:solidFill>
                  <a:srgbClr val="AE8625"/>
                </a:solidFill>
                <a:latin typeface="Prata" pitchFamily="34" charset="0"/>
                <a:ea typeface="Prata" pitchFamily="34" charset="-122"/>
                <a:cs typeface="Prata" pitchFamily="34" charset="-120"/>
              </a:rPr>
              <a:t>3</a:t>
            </a:r>
            <a:endParaRPr lang="en-US" sz="1837" dirty="0"/>
          </a:p>
        </p:txBody>
      </p:sp>
      <p:sp>
        <p:nvSpPr>
          <p:cNvPr id="20" name="Text 16"/>
          <p:cNvSpPr/>
          <p:nvPr/>
        </p:nvSpPr>
        <p:spPr>
          <a:xfrm>
            <a:off x="8203525" y="3339822"/>
            <a:ext cx="1995011" cy="243007"/>
          </a:xfrm>
          <a:prstGeom prst="rect">
            <a:avLst/>
          </a:prstGeom>
          <a:noFill/>
          <a:ln/>
        </p:spPr>
        <p:txBody>
          <a:bodyPr wrap="none" rtlCol="0" anchor="t"/>
          <a:lstStyle/>
          <a:p>
            <a:pPr marL="0" indent="0" algn="ctr">
              <a:lnSpc>
                <a:spcPts val="1914"/>
              </a:lnSpc>
              <a:buNone/>
            </a:pPr>
            <a:r>
              <a:rPr lang="en-US" sz="1531" dirty="0">
                <a:solidFill>
                  <a:srgbClr val="AE8625"/>
                </a:solidFill>
                <a:latin typeface="Prata" pitchFamily="34" charset="0"/>
                <a:ea typeface="Prata" pitchFamily="34" charset="-122"/>
                <a:cs typeface="Prata" pitchFamily="34" charset="-120"/>
              </a:rPr>
              <a:t>Periodic Rebalancing</a:t>
            </a:r>
            <a:endParaRPr lang="en-US" sz="1531" dirty="0"/>
          </a:p>
        </p:txBody>
      </p:sp>
      <p:sp>
        <p:nvSpPr>
          <p:cNvPr id="21" name="Text 17"/>
          <p:cNvSpPr/>
          <p:nvPr/>
        </p:nvSpPr>
        <p:spPr>
          <a:xfrm>
            <a:off x="7548443" y="3676055"/>
            <a:ext cx="3305294" cy="1492329"/>
          </a:xfrm>
          <a:prstGeom prst="rect">
            <a:avLst/>
          </a:prstGeom>
          <a:noFill/>
          <a:ln/>
        </p:spPr>
        <p:txBody>
          <a:bodyPr wrap="square" rtlCol="0" anchor="t"/>
          <a:lstStyle/>
          <a:p>
            <a:pPr marL="0" indent="0" algn="ctr">
              <a:lnSpc>
                <a:spcPts val="1960"/>
              </a:lnSpc>
              <a:buNone/>
            </a:pPr>
            <a:r>
              <a:rPr lang="en-US" sz="1225" dirty="0">
                <a:solidFill>
                  <a:srgbClr val="CFCBBF"/>
                </a:solidFill>
                <a:latin typeface="Raleway" pitchFamily="34" charset="0"/>
                <a:ea typeface="Raleway" pitchFamily="34" charset="-122"/>
                <a:cs typeface="Raleway" pitchFamily="34" charset="-120"/>
              </a:rPr>
              <a:t>The portfolio is periodically rebalanced based on the investor's risk appetite, as determined by a proprietary risk score analyzer. This ensures that the asset allocation remains aligned with the investor's risk tolerance and investment objectives.</a:t>
            </a: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1636514"/>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Risk Management</a:t>
            </a:r>
            <a:endParaRPr lang="en-US" sz="4374" dirty="0"/>
          </a:p>
        </p:txBody>
      </p:sp>
      <p:sp>
        <p:nvSpPr>
          <p:cNvPr id="7" name="Shape 3"/>
          <p:cNvSpPr/>
          <p:nvPr/>
        </p:nvSpPr>
        <p:spPr>
          <a:xfrm>
            <a:off x="2037993" y="2837736"/>
            <a:ext cx="499943" cy="499943"/>
          </a:xfrm>
          <a:prstGeom prst="roundRect">
            <a:avLst>
              <a:gd name="adj" fmla="val 13333"/>
            </a:avLst>
          </a:prstGeom>
          <a:solidFill>
            <a:srgbClr val="2D3033"/>
          </a:solidFill>
          <a:ln/>
        </p:spPr>
      </p:sp>
      <p:sp>
        <p:nvSpPr>
          <p:cNvPr id="8" name="Text 4"/>
          <p:cNvSpPr/>
          <p:nvPr/>
        </p:nvSpPr>
        <p:spPr>
          <a:xfrm>
            <a:off x="2230398" y="2879408"/>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Exit Strategy</a:t>
            </a:r>
            <a:endParaRPr lang="en-US" sz="2187" dirty="0"/>
          </a:p>
        </p:txBody>
      </p:sp>
      <p:sp>
        <p:nvSpPr>
          <p:cNvPr id="10" name="Text 6"/>
          <p:cNvSpPr/>
          <p:nvPr/>
        </p:nvSpPr>
        <p:spPr>
          <a:xfrm>
            <a:off x="2760107" y="3394472"/>
            <a:ext cx="2647950"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employs a disciplined exit strategy, selling the indices when the market sentiment is in the "Greedy" or "Extreme Greedy" zone, the RSI is above 75, and the P/E ratio is in the overbought zone.</a:t>
            </a:r>
            <a:endParaRPr lang="en-US" sz="1750" dirty="0"/>
          </a:p>
        </p:txBody>
      </p:sp>
      <p:sp>
        <p:nvSpPr>
          <p:cNvPr id="11" name="Shape 7"/>
          <p:cNvSpPr/>
          <p:nvPr/>
        </p:nvSpPr>
        <p:spPr>
          <a:xfrm>
            <a:off x="5630228" y="2837736"/>
            <a:ext cx="499943" cy="499943"/>
          </a:xfrm>
          <a:prstGeom prst="roundRect">
            <a:avLst>
              <a:gd name="adj" fmla="val 13333"/>
            </a:avLst>
          </a:prstGeom>
          <a:solidFill>
            <a:srgbClr val="2D3033"/>
          </a:solidFill>
          <a:ln/>
        </p:spPr>
      </p:sp>
      <p:sp>
        <p:nvSpPr>
          <p:cNvPr id="12" name="Text 8"/>
          <p:cNvSpPr/>
          <p:nvPr/>
        </p:nvSpPr>
        <p:spPr>
          <a:xfrm>
            <a:off x="5777984" y="287940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6352342"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Emergency Fund</a:t>
            </a:r>
            <a:endParaRPr lang="en-US" sz="2187" dirty="0"/>
          </a:p>
        </p:txBody>
      </p:sp>
      <p:sp>
        <p:nvSpPr>
          <p:cNvPr id="14" name="Text 10"/>
          <p:cNvSpPr/>
          <p:nvPr/>
        </p:nvSpPr>
        <p:spPr>
          <a:xfrm>
            <a:off x="6352342"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includes an allocation to a safe, liquid "Emergency Fund" to provide a buffer against market downturns and ensure the stability of the overall investment strategy.</a:t>
            </a:r>
            <a:endParaRPr lang="en-US" sz="1750" dirty="0"/>
          </a:p>
        </p:txBody>
      </p:sp>
      <p:sp>
        <p:nvSpPr>
          <p:cNvPr id="15" name="Shape 11"/>
          <p:cNvSpPr/>
          <p:nvPr/>
        </p:nvSpPr>
        <p:spPr>
          <a:xfrm>
            <a:off x="9222462" y="2837736"/>
            <a:ext cx="499943" cy="499943"/>
          </a:xfrm>
          <a:prstGeom prst="roundRect">
            <a:avLst>
              <a:gd name="adj" fmla="val 13333"/>
            </a:avLst>
          </a:prstGeom>
          <a:solidFill>
            <a:srgbClr val="2D3033"/>
          </a:solidFill>
          <a:ln/>
        </p:spPr>
      </p:sp>
      <p:sp>
        <p:nvSpPr>
          <p:cNvPr id="16" name="Text 12"/>
          <p:cNvSpPr/>
          <p:nvPr/>
        </p:nvSpPr>
        <p:spPr>
          <a:xfrm>
            <a:off x="9369028" y="2879408"/>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7" name="Text 13"/>
          <p:cNvSpPr/>
          <p:nvPr/>
        </p:nvSpPr>
        <p:spPr>
          <a:xfrm>
            <a:off x="9944576" y="2914055"/>
            <a:ext cx="264795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Gold ETF</a:t>
            </a:r>
            <a:endParaRPr lang="en-US" sz="2187" dirty="0"/>
          </a:p>
        </p:txBody>
      </p:sp>
      <p:sp>
        <p:nvSpPr>
          <p:cNvPr id="18" name="Text 14"/>
          <p:cNvSpPr/>
          <p:nvPr/>
        </p:nvSpPr>
        <p:spPr>
          <a:xfrm>
            <a:off x="9944576" y="3394472"/>
            <a:ext cx="2647950"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Gold ETF allocation, which serves as a hedge against market volatility and provides an additional layer of diversification to the portfolio.</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noFill/>
          <a:ln/>
          <a:effectLst>
            <a:reflection stA="57000" endPos="65000" dist="50800" dir="5400000" sy="-100000" algn="bl" rotWithShape="0"/>
          </a:effectLst>
        </p:spPr>
      </p:sp>
      <p:sp>
        <p:nvSpPr>
          <p:cNvPr id="4" name="Text 1"/>
          <p:cNvSpPr/>
          <p:nvPr/>
        </p:nvSpPr>
        <p:spPr>
          <a:xfrm>
            <a:off x="2037993" y="91023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Deployment Phases</a:t>
            </a:r>
            <a:endParaRPr lang="en-US" sz="4374" dirty="0"/>
          </a:p>
        </p:txBody>
      </p:sp>
      <p:sp>
        <p:nvSpPr>
          <p:cNvPr id="5" name="Shape 2"/>
          <p:cNvSpPr/>
          <p:nvPr/>
        </p:nvSpPr>
        <p:spPr>
          <a:xfrm>
            <a:off x="2037993" y="2048947"/>
            <a:ext cx="5166122" cy="2701766"/>
          </a:xfrm>
          <a:prstGeom prst="roundRect">
            <a:avLst>
              <a:gd name="adj" fmla="val 2467"/>
            </a:avLst>
          </a:prstGeom>
          <a:solidFill>
            <a:srgbClr val="2D3033"/>
          </a:solidFill>
          <a:ln/>
        </p:spPr>
      </p:sp>
      <p:sp>
        <p:nvSpPr>
          <p:cNvPr id="6" name="Text 3"/>
          <p:cNvSpPr/>
          <p:nvPr/>
        </p:nvSpPr>
        <p:spPr>
          <a:xfrm>
            <a:off x="2260163"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Initial Load</a:t>
            </a:r>
            <a:endParaRPr lang="en-US" sz="2187" dirty="0"/>
          </a:p>
        </p:txBody>
      </p:sp>
      <p:sp>
        <p:nvSpPr>
          <p:cNvPr id="7" name="Text 4"/>
          <p:cNvSpPr/>
          <p:nvPr/>
        </p:nvSpPr>
        <p:spPr>
          <a:xfrm>
            <a:off x="2260163"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initial investment phase involves finding the most suitable entry point for the indices, when the market sentiment is in the "Fear" or "Extreme Fear" zone and the indices are in the "oversold" zone.</a:t>
            </a:r>
            <a:endParaRPr lang="en-US" sz="1750" dirty="0"/>
          </a:p>
        </p:txBody>
      </p:sp>
      <p:sp>
        <p:nvSpPr>
          <p:cNvPr id="8" name="Shape 5"/>
          <p:cNvSpPr/>
          <p:nvPr/>
        </p:nvSpPr>
        <p:spPr>
          <a:xfrm>
            <a:off x="7426285" y="2048947"/>
            <a:ext cx="5166122" cy="2701766"/>
          </a:xfrm>
          <a:prstGeom prst="roundRect">
            <a:avLst>
              <a:gd name="adj" fmla="val 2467"/>
            </a:avLst>
          </a:prstGeom>
          <a:solidFill>
            <a:srgbClr val="2D3033"/>
          </a:solidFill>
          <a:ln/>
        </p:spPr>
      </p:sp>
      <p:sp>
        <p:nvSpPr>
          <p:cNvPr id="9" name="Text 6"/>
          <p:cNvSpPr/>
          <p:nvPr/>
        </p:nvSpPr>
        <p:spPr>
          <a:xfrm>
            <a:off x="7648456" y="2271117"/>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Daily Monitoring</a:t>
            </a:r>
            <a:endParaRPr lang="en-US" sz="2187" dirty="0"/>
          </a:p>
        </p:txBody>
      </p:sp>
      <p:sp>
        <p:nvSpPr>
          <p:cNvPr id="10" name="Text 7"/>
          <p:cNvSpPr/>
          <p:nvPr/>
        </p:nvSpPr>
        <p:spPr>
          <a:xfrm>
            <a:off x="7648456" y="2751534"/>
            <a:ext cx="472178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 daily job is responsible for predicting the lowest and highest points in the upcoming week for each index, allowing the strategy to capitalize on these entry and exit opportunities.</a:t>
            </a:r>
            <a:endParaRPr lang="en-US" sz="1750" dirty="0"/>
          </a:p>
        </p:txBody>
      </p:sp>
      <p:sp>
        <p:nvSpPr>
          <p:cNvPr id="11" name="Shape 8"/>
          <p:cNvSpPr/>
          <p:nvPr/>
        </p:nvSpPr>
        <p:spPr>
          <a:xfrm>
            <a:off x="2037993" y="4972883"/>
            <a:ext cx="5166122" cy="2346365"/>
          </a:xfrm>
          <a:prstGeom prst="roundRect">
            <a:avLst>
              <a:gd name="adj" fmla="val 2841"/>
            </a:avLst>
          </a:prstGeom>
          <a:solidFill>
            <a:srgbClr val="2D3033"/>
          </a:solidFill>
          <a:ln/>
        </p:spPr>
      </p:sp>
      <p:sp>
        <p:nvSpPr>
          <p:cNvPr id="12" name="Text 9"/>
          <p:cNvSpPr/>
          <p:nvPr/>
        </p:nvSpPr>
        <p:spPr>
          <a:xfrm>
            <a:off x="2260163" y="5195054"/>
            <a:ext cx="2885956"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Portfolio Rebalancing</a:t>
            </a:r>
            <a:endParaRPr lang="en-US" sz="2187" dirty="0"/>
          </a:p>
        </p:txBody>
      </p:sp>
      <p:sp>
        <p:nvSpPr>
          <p:cNvPr id="13" name="Text 10"/>
          <p:cNvSpPr/>
          <p:nvPr/>
        </p:nvSpPr>
        <p:spPr>
          <a:xfrm>
            <a:off x="2260163" y="5675471"/>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portfolio is rebalanced on a monthly basis, with the strategy predicting the lowest and highest points in the upcoming quarter and executing trades accordingly.</a:t>
            </a:r>
            <a:endParaRPr lang="en-US" sz="1750" dirty="0"/>
          </a:p>
        </p:txBody>
      </p:sp>
      <p:sp>
        <p:nvSpPr>
          <p:cNvPr id="14" name="Shape 11"/>
          <p:cNvSpPr/>
          <p:nvPr/>
        </p:nvSpPr>
        <p:spPr>
          <a:xfrm>
            <a:off x="7426285" y="4972883"/>
            <a:ext cx="5166122" cy="2346365"/>
          </a:xfrm>
          <a:prstGeom prst="roundRect">
            <a:avLst>
              <a:gd name="adj" fmla="val 2841"/>
            </a:avLst>
          </a:prstGeom>
          <a:solidFill>
            <a:srgbClr val="2D3033"/>
          </a:solidFill>
          <a:ln/>
        </p:spPr>
      </p:sp>
      <p:sp>
        <p:nvSpPr>
          <p:cNvPr id="15" name="Text 12"/>
          <p:cNvSpPr/>
          <p:nvPr/>
        </p:nvSpPr>
        <p:spPr>
          <a:xfrm>
            <a:off x="7648456" y="519505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Partial Withdrawals</a:t>
            </a:r>
            <a:endParaRPr lang="en-US" sz="2187" dirty="0"/>
          </a:p>
        </p:txBody>
      </p:sp>
      <p:sp>
        <p:nvSpPr>
          <p:cNvPr id="16" name="Text 13"/>
          <p:cNvSpPr/>
          <p:nvPr/>
        </p:nvSpPr>
        <p:spPr>
          <a:xfrm>
            <a:off x="7648456" y="5511087"/>
            <a:ext cx="472178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strategy also incorporates a systematic withdrawal plan (SWP) to allow investors to periodically withdraw funds from the portfolio, while maintaining the overall asset allocation.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445740" y="1248032"/>
            <a:ext cx="11528855" cy="5993027"/>
          </a:xfrm>
          <a:prstGeom prst="rect">
            <a:avLst/>
          </a:prstGeom>
          <a:solidFill>
            <a:srgbClr val="1B1C1D"/>
          </a:solidFill>
          <a:ln/>
        </p:spPr>
      </p:sp>
      <p:sp>
        <p:nvSpPr>
          <p:cNvPr id="4" name="Text 1"/>
          <p:cNvSpPr/>
          <p:nvPr/>
        </p:nvSpPr>
        <p:spPr>
          <a:xfrm>
            <a:off x="2037993" y="1494830"/>
            <a:ext cx="680287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Forecasting Methodology</a:t>
            </a:r>
            <a:endParaRPr lang="en-US" sz="4374" dirty="0"/>
          </a:p>
        </p:txBody>
      </p:sp>
      <p:pic>
        <p:nvPicPr>
          <p:cNvPr id="5" name="Image 1" descr="preencoded.png"/>
          <p:cNvPicPr>
            <a:picLocks noChangeAspect="1"/>
          </p:cNvPicPr>
          <p:nvPr/>
        </p:nvPicPr>
        <p:blipFill>
          <a:blip r:embed="rId4"/>
          <a:stretch>
            <a:fillRect/>
          </a:stretch>
        </p:blipFill>
        <p:spPr>
          <a:xfrm>
            <a:off x="2037993" y="2633543"/>
            <a:ext cx="555427" cy="555427"/>
          </a:xfrm>
          <a:prstGeom prst="rect">
            <a:avLst/>
          </a:prstGeom>
        </p:spPr>
      </p:pic>
      <p:sp>
        <p:nvSpPr>
          <p:cNvPr id="6" name="Text 2"/>
          <p:cNvSpPr/>
          <p:nvPr/>
        </p:nvSpPr>
        <p:spPr>
          <a:xfrm>
            <a:off x="2037993"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ARIMA</a:t>
            </a:r>
            <a:endParaRPr lang="en-US" sz="2187" dirty="0"/>
          </a:p>
        </p:txBody>
      </p:sp>
      <p:sp>
        <p:nvSpPr>
          <p:cNvPr id="7" name="Text 3"/>
          <p:cNvSpPr/>
          <p:nvPr/>
        </p:nvSpPr>
        <p:spPr>
          <a:xfrm>
            <a:off x="2037993" y="3891558"/>
            <a:ext cx="3295888"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strategy utilizes ARIMA (Autoregressive Integrated Moving Average) models to predict the future closing prices of the indices based on historical data and relevant macroeconomic factors.</a:t>
            </a:r>
            <a:endParaRPr lang="en-US" sz="1750" dirty="0"/>
          </a:p>
        </p:txBody>
      </p:sp>
      <p:pic>
        <p:nvPicPr>
          <p:cNvPr id="8" name="Image 2" descr="preencoded.png"/>
          <p:cNvPicPr>
            <a:picLocks noChangeAspect="1"/>
          </p:cNvPicPr>
          <p:nvPr/>
        </p:nvPicPr>
        <p:blipFill>
          <a:blip r:embed="rId5"/>
          <a:stretch>
            <a:fillRect/>
          </a:stretch>
        </p:blipFill>
        <p:spPr>
          <a:xfrm>
            <a:off x="5667137" y="2633543"/>
            <a:ext cx="555427" cy="555427"/>
          </a:xfrm>
          <a:prstGeom prst="rect">
            <a:avLst/>
          </a:prstGeom>
        </p:spPr>
      </p:pic>
      <p:sp>
        <p:nvSpPr>
          <p:cNvPr id="9" name="Text 4"/>
          <p:cNvSpPr/>
          <p:nvPr/>
        </p:nvSpPr>
        <p:spPr>
          <a:xfrm>
            <a:off x="5667137" y="3411141"/>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LSTM</a:t>
            </a:r>
            <a:endParaRPr lang="en-US" sz="2187" dirty="0"/>
          </a:p>
        </p:txBody>
      </p:sp>
      <p:sp>
        <p:nvSpPr>
          <p:cNvPr id="10" name="Text 5"/>
          <p:cNvSpPr/>
          <p:nvPr/>
        </p:nvSpPr>
        <p:spPr>
          <a:xfrm>
            <a:off x="5667137" y="3891558"/>
            <a:ext cx="3296007" cy="2487811"/>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Additionally, the strategy employs LSTM (Long Short-Term Memory) neural networks to capture complex, non-linear patterns in the data and improve the accuracy of the forecasts.</a:t>
            </a:r>
            <a:endParaRPr lang="en-US" sz="1750" dirty="0"/>
          </a:p>
        </p:txBody>
      </p:sp>
      <p:pic>
        <p:nvPicPr>
          <p:cNvPr id="11" name="Image 3" descr="preencoded.png"/>
          <p:cNvPicPr>
            <a:picLocks noChangeAspect="1"/>
          </p:cNvPicPr>
          <p:nvPr/>
        </p:nvPicPr>
        <p:blipFill>
          <a:blip r:embed="rId6"/>
          <a:stretch>
            <a:fillRect/>
          </a:stretch>
        </p:blipFill>
        <p:spPr>
          <a:xfrm>
            <a:off x="9296400" y="2633543"/>
            <a:ext cx="555427" cy="555427"/>
          </a:xfrm>
          <a:prstGeom prst="rect">
            <a:avLst/>
          </a:prstGeom>
        </p:spPr>
      </p:pic>
      <p:sp>
        <p:nvSpPr>
          <p:cNvPr id="12" name="Text 6"/>
          <p:cNvSpPr/>
          <p:nvPr/>
        </p:nvSpPr>
        <p:spPr>
          <a:xfrm>
            <a:off x="9296400" y="3411141"/>
            <a:ext cx="325112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Macroeconomic Factors</a:t>
            </a:r>
            <a:endParaRPr lang="en-US" sz="2187" dirty="0"/>
          </a:p>
        </p:txBody>
      </p:sp>
      <p:sp>
        <p:nvSpPr>
          <p:cNvPr id="13" name="Text 7"/>
          <p:cNvSpPr/>
          <p:nvPr/>
        </p:nvSpPr>
        <p:spPr>
          <a:xfrm>
            <a:off x="9296400" y="3891558"/>
            <a:ext cx="3296007" cy="284321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forecasting models incorporate a wide range of macroeconomic data, including global market indices, commodity prices, and economic indicators, to provide a comprehensive view of the market dynamics.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003492" y="1304817"/>
            <a:ext cx="13178962" cy="6333801"/>
          </a:xfrm>
          <a:prstGeom prst="rect">
            <a:avLst/>
          </a:prstGeom>
          <a:solidFill>
            <a:srgbClr val="1B1C1D">
              <a:alpha val="80000"/>
            </a:srgbClr>
          </a:solidFill>
          <a:ln/>
        </p:spPr>
      </p:sp>
      <p:sp>
        <p:nvSpPr>
          <p:cNvPr id="6" name="Text 2"/>
          <p:cNvSpPr/>
          <p:nvPr/>
        </p:nvSpPr>
        <p:spPr>
          <a:xfrm>
            <a:off x="1431817" y="1594766"/>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Market Mood Index (MMI)</a:t>
            </a:r>
            <a:endParaRPr lang="en-US" sz="4374" dirty="0"/>
          </a:p>
        </p:txBody>
      </p:sp>
      <p:sp>
        <p:nvSpPr>
          <p:cNvPr id="9" name="Text 5"/>
          <p:cNvSpPr/>
          <p:nvPr/>
        </p:nvSpPr>
        <p:spPr>
          <a:xfrm>
            <a:off x="2911929" y="3359720"/>
            <a:ext cx="2385255" cy="267207"/>
          </a:xfrm>
          <a:prstGeom prst="rect">
            <a:avLst/>
          </a:prstGeom>
          <a:noFill/>
          <a:ln/>
        </p:spPr>
        <p:txBody>
          <a:bodyPr wrap="none" rtlCol="0" anchor="t"/>
          <a:lstStyle/>
          <a:p>
            <a:pPr marL="0" indent="0">
              <a:lnSpc>
                <a:spcPts val="2734"/>
              </a:lnSpc>
              <a:buNone/>
            </a:pPr>
            <a:r>
              <a:rPr lang="en-US" sz="2300" dirty="0">
                <a:solidFill>
                  <a:srgbClr val="AE8625"/>
                </a:solidFill>
                <a:latin typeface="Prata" pitchFamily="34" charset="0"/>
                <a:ea typeface="Prata" pitchFamily="34" charset="-122"/>
              </a:rPr>
              <a:t>Buy Zone</a:t>
            </a:r>
            <a:endParaRPr lang="en-US" sz="2300" dirty="0"/>
          </a:p>
        </p:txBody>
      </p:sp>
      <p:sp>
        <p:nvSpPr>
          <p:cNvPr id="10" name="Text 6"/>
          <p:cNvSpPr/>
          <p:nvPr/>
        </p:nvSpPr>
        <p:spPr>
          <a:xfrm>
            <a:off x="1856803" y="4094025"/>
            <a:ext cx="5554980" cy="2461770"/>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over-sold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fear/extreme-fear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below 40</a:t>
            </a:r>
            <a:endParaRPr lang="en-US" sz="1750" dirty="0"/>
          </a:p>
        </p:txBody>
      </p:sp>
      <p:sp>
        <p:nvSpPr>
          <p:cNvPr id="13" name="Text 9"/>
          <p:cNvSpPr/>
          <p:nvPr/>
        </p:nvSpPr>
        <p:spPr>
          <a:xfrm>
            <a:off x="7744045" y="3369516"/>
            <a:ext cx="2385255" cy="267207"/>
          </a:xfrm>
          <a:prstGeom prst="rect">
            <a:avLst/>
          </a:prstGeom>
          <a:noFill/>
          <a:ln/>
        </p:spPr>
        <p:txBody>
          <a:bodyPr wrap="none" rtlCol="0" anchor="t"/>
          <a:lstStyle/>
          <a:p>
            <a:pPr marL="0" indent="0">
              <a:lnSpc>
                <a:spcPts val="2734"/>
              </a:lnSpc>
              <a:buNone/>
            </a:pPr>
            <a:r>
              <a:rPr lang="en-US" sz="2400" dirty="0">
                <a:solidFill>
                  <a:srgbClr val="AE8625"/>
                </a:solidFill>
                <a:latin typeface="Prata" pitchFamily="34" charset="0"/>
                <a:ea typeface="Prata" pitchFamily="34" charset="-122"/>
              </a:rPr>
              <a:t>Sell Zone</a:t>
            </a:r>
          </a:p>
        </p:txBody>
      </p:sp>
      <p:sp>
        <p:nvSpPr>
          <p:cNvPr id="14" name="Text 10"/>
          <p:cNvSpPr/>
          <p:nvPr/>
        </p:nvSpPr>
        <p:spPr>
          <a:xfrm>
            <a:off x="7411784" y="4012153"/>
            <a:ext cx="6380252" cy="218824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1. Index pe is in over-bought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2. market mood index is in greedy/extreme-greedy zone </a:t>
            </a:r>
          </a:p>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3. RSI of the index is above 75</a:t>
            </a:r>
            <a:endParaRPr lang="en-US" sz="1750" dirty="0"/>
          </a:p>
        </p:txBody>
      </p:sp>
    </p:spTree>
    <p:extLst>
      <p:ext uri="{BB962C8B-B14F-4D97-AF65-F5344CB8AC3E}">
        <p14:creationId xmlns:p14="http://schemas.microsoft.com/office/powerpoint/2010/main" val="1439545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1498</Words>
  <Application>Microsoft Office PowerPoint</Application>
  <PresentationFormat>Custom</PresentationFormat>
  <Paragraphs>111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Dilip mohapatro</cp:lastModifiedBy>
  <cp:revision>13</cp:revision>
  <dcterms:created xsi:type="dcterms:W3CDTF">2024-05-11T18:58:04Z</dcterms:created>
  <dcterms:modified xsi:type="dcterms:W3CDTF">2024-05-13T10:18:47Z</dcterms:modified>
</cp:coreProperties>
</file>